
<file path=[Content_Types].xml><?xml version="1.0" encoding="utf-8"?>
<Types xmlns="http://schemas.openxmlformats.org/package/2006/content-types"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png" ContentType="image/p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8" r:id="rId2"/>
    <p:sldId id="264" r:id="rId3"/>
    <p:sldId id="284" r:id="rId4"/>
    <p:sldId id="271" r:id="rId5"/>
    <p:sldId id="286" r:id="rId6"/>
    <p:sldId id="273" r:id="rId7"/>
    <p:sldId id="276" r:id="rId8"/>
    <p:sldId id="282" r:id="rId9"/>
    <p:sldId id="283" r:id="rId10"/>
    <p:sldId id="285" r:id="rId11"/>
    <p:sldId id="279" r:id="rId12"/>
    <p:sldId id="280" r:id="rId13"/>
    <p:sldId id="281" r:id="rId14"/>
    <p:sldId id="257" r:id="rId15"/>
    <p:sldId id="259" r:id="rId16"/>
    <p:sldId id="261" r:id="rId17"/>
    <p:sldId id="260" r:id="rId18"/>
    <p:sldId id="274" r:id="rId19"/>
    <p:sldId id="287" r:id="rId20"/>
    <p:sldId id="275" r:id="rId21"/>
    <p:sldId id="288" r:id="rId22"/>
    <p:sldId id="289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9" r:id="rId33"/>
    <p:sldId id="303" r:id="rId34"/>
    <p:sldId id="304" r:id="rId35"/>
    <p:sldId id="305" r:id="rId36"/>
    <p:sldId id="306" r:id="rId37"/>
    <p:sldId id="310" r:id="rId38"/>
    <p:sldId id="313" r:id="rId39"/>
    <p:sldId id="311" r:id="rId40"/>
    <p:sldId id="312" r:id="rId41"/>
    <p:sldId id="307" r:id="rId42"/>
    <p:sldId id="308" r:id="rId43"/>
    <p:sldId id="290" r:id="rId44"/>
    <p:sldId id="291" r:id="rId45"/>
    <p:sldId id="31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980" autoAdjust="0"/>
  </p:normalViewPr>
  <p:slideViewPr>
    <p:cSldViewPr snapToGrid="0" snapToObjects="1">
      <p:cViewPr>
        <p:scale>
          <a:sx n="175" d="100"/>
          <a:sy n="175" d="100"/>
        </p:scale>
        <p:origin x="-1344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presProps" Target="presProps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printerSettings" Target="printerSettings/printerSettings1.bin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35" Type="http://schemas.openxmlformats.org/officeDocument/2006/relationships/slide" Target="slides/slide34.xml"/><Relationship Id="rId51" Type="http://schemas.openxmlformats.org/officeDocument/2006/relationships/viewProps" Target="viewProps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theme" Target="theme/theme1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53" Type="http://schemas.openxmlformats.org/officeDocument/2006/relationships/tableStyles" Target="tableStyle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C8A2B-9EBD-FA45-95F4-69BE43449687}" type="datetimeFigureOut">
              <a:rPr lang="en-US" smtClean="0"/>
              <a:t>18/09/2012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CDC05-E6B1-A04D-8B76-913DD7D3A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01B14-0017-C84A-9E23-117AA492AE20}" type="datetimeFigureOut">
              <a:rPr lang="en-US" smtClean="0"/>
              <a:t>18/09/2012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BE77-52BA-9146-82C1-1B076DE7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31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02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56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5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47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0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61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2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772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8810"/>
            <a:ext cx="8229600" cy="4867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3BC76-0044-9B41-8408-F381C8FD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60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3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3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3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3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5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5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3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26.emf"/><Relationship Id="rId5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24.emf"/><Relationship Id="rId5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5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ec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0" y="4262728"/>
            <a:ext cx="2553832" cy="2399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62" y="2579860"/>
            <a:ext cx="4292600" cy="2476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4914" cy="1086949"/>
          </a:xfrm>
        </p:spPr>
        <p:txBody>
          <a:bodyPr>
            <a:normAutofit/>
          </a:bodyPr>
          <a:lstStyle/>
          <a:p>
            <a:r>
              <a:rPr lang="en-GB" sz="2800" dirty="0" smtClean="0"/>
              <a:t>Modelling Cardiac Pacemaker Software: 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Towards </a:t>
            </a:r>
            <a:r>
              <a:rPr lang="en-GB" sz="2800" dirty="0" smtClean="0"/>
              <a:t>Methodology for </a:t>
            </a:r>
            <a:r>
              <a:rPr lang="en-GB" sz="2800" dirty="0" smtClean="0"/>
              <a:t>Complex Critical Systems</a:t>
            </a:r>
            <a:endParaRPr lang="en-GB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82463" t="-63783" r="-78450" b="-3707"/>
          <a:stretch/>
        </p:blipFill>
        <p:spPr>
          <a:xfrm>
            <a:off x="2890853" y="1640720"/>
            <a:ext cx="5419693" cy="3205449"/>
          </a:xfrm>
        </p:spPr>
      </p:pic>
      <p:sp>
        <p:nvSpPr>
          <p:cNvPr id="3" name="TextBox 2"/>
          <p:cNvSpPr txBox="1"/>
          <p:nvPr/>
        </p:nvSpPr>
        <p:spPr>
          <a:xfrm>
            <a:off x="880936" y="1640720"/>
            <a:ext cx="2303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 Poppleton</a:t>
            </a:r>
          </a:p>
          <a:p>
            <a:r>
              <a:rPr lang="en-US" dirty="0" err="1"/>
              <a:t>Abdolbaghi</a:t>
            </a:r>
            <a:r>
              <a:rPr lang="en-US" dirty="0"/>
              <a:t> </a:t>
            </a:r>
            <a:r>
              <a:rPr lang="en-US" dirty="0" err="1" smtClean="0"/>
              <a:t>Rezazadeh</a:t>
            </a:r>
            <a:endParaRPr lang="en-US" dirty="0" smtClean="0"/>
          </a:p>
          <a:p>
            <a:r>
              <a:rPr lang="en-US" dirty="0" smtClean="0"/>
              <a:t>Colin Snook</a:t>
            </a:r>
            <a:endParaRPr lang="en-US" dirty="0"/>
          </a:p>
        </p:txBody>
      </p:sp>
      <p:sp>
        <p:nvSpPr>
          <p:cNvPr id="59" name="Footer Placeholder 5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4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</a:t>
            </a:r>
            <a:r>
              <a:rPr lang="en-GB" dirty="0" err="1" smtClean="0"/>
              <a:t>etc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4" y="1047152"/>
            <a:ext cx="8856888" cy="533744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10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44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911774"/>
          </a:xfrm>
        </p:spPr>
        <p:txBody>
          <a:bodyPr>
            <a:normAutofit/>
          </a:bodyPr>
          <a:lstStyle/>
          <a:p>
            <a:r>
              <a:rPr lang="en-GB" dirty="0" smtClean="0"/>
              <a:t>Motivation: related work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6123"/>
            <a:ext cx="8229600" cy="4780041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number of teams have modelled the pacemaker, some down to code/ install on test devices</a:t>
            </a:r>
          </a:p>
          <a:p>
            <a:r>
              <a:rPr lang="en-GB" sz="2400" dirty="0" smtClean="0"/>
              <a:t>Not </a:t>
            </a:r>
            <a:r>
              <a:rPr lang="en-GB" sz="2400" dirty="0"/>
              <a:t>much evidence of refinement</a:t>
            </a:r>
          </a:p>
          <a:p>
            <a:r>
              <a:rPr lang="en-GB" sz="2400" dirty="0"/>
              <a:t>Not much evidence of abstraction; cue taken from concrete style of requirement doc </a:t>
            </a:r>
            <a:r>
              <a:rPr lang="en-GB" sz="2400" dirty="0" smtClean="0"/>
              <a:t>?</a:t>
            </a:r>
          </a:p>
          <a:p>
            <a:r>
              <a:rPr lang="en-GB" sz="2400" dirty="0" smtClean="0"/>
              <a:t>No evidence of systematic reuse</a:t>
            </a:r>
          </a:p>
          <a:p>
            <a:r>
              <a:rPr lang="en-GB" sz="2400" dirty="0" smtClean="0"/>
              <a:t>At least 2 teams(</a:t>
            </a:r>
            <a:r>
              <a:rPr lang="en-GB" sz="2400" dirty="0" err="1"/>
              <a:t>Méry</a:t>
            </a:r>
            <a:r>
              <a:rPr lang="en-GB" sz="2400" dirty="0"/>
              <a:t>/</a:t>
            </a:r>
            <a:r>
              <a:rPr lang="en-GB" sz="2400" dirty="0" smtClean="0"/>
              <a:t>Singh, Jiang et al) have modelled the heart (SUC) in conjunction with the pacemaker (CTL) </a:t>
            </a:r>
          </a:p>
          <a:p>
            <a:pPr lvl="1"/>
            <a:r>
              <a:rPr lang="en-GB" sz="2000" dirty="0" err="1" smtClean="0"/>
              <a:t>Méry</a:t>
            </a:r>
            <a:r>
              <a:rPr lang="en-GB" sz="2000" dirty="0" smtClean="0"/>
              <a:t>/Singh have used Event-B, refinement and proof (but in a concrete style)</a:t>
            </a:r>
          </a:p>
          <a:p>
            <a:pPr lvl="1"/>
            <a:r>
              <a:rPr lang="en-GB" sz="2000" dirty="0" smtClean="0"/>
              <a:t>Jiang et al have used hybrid models and simulation</a:t>
            </a:r>
          </a:p>
          <a:p>
            <a:endParaRPr lang="en-GB" sz="2400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11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65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911774"/>
          </a:xfrm>
        </p:spPr>
        <p:txBody>
          <a:bodyPr>
            <a:normAutofit/>
          </a:bodyPr>
          <a:lstStyle/>
          <a:p>
            <a:r>
              <a:rPr lang="en-GB" dirty="0" smtClean="0"/>
              <a:t>Motivation: ours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6123"/>
            <a:ext cx="8229600" cy="4780041"/>
          </a:xfrm>
        </p:spPr>
        <p:txBody>
          <a:bodyPr/>
          <a:lstStyle/>
          <a:p>
            <a:r>
              <a:rPr lang="en-GB" sz="2400" dirty="0" smtClean="0"/>
              <a:t>Opportunities for systematic reuse (23 operational modes with common behaviours</a:t>
            </a:r>
            <a:r>
              <a:rPr lang="en-GB" sz="2400" dirty="0" smtClean="0"/>
              <a:t>)</a:t>
            </a:r>
          </a:p>
          <a:p>
            <a:r>
              <a:rPr lang="en-GB" sz="2400" dirty="0" smtClean="0"/>
              <a:t>In search of more explicit repeatable modelling methodology</a:t>
            </a:r>
            <a:endParaRPr lang="en-GB" sz="2400" dirty="0" smtClean="0"/>
          </a:p>
          <a:p>
            <a:r>
              <a:rPr lang="en-GB" sz="2400" dirty="0" smtClean="0"/>
              <a:t>State diagram modelling </a:t>
            </a:r>
          </a:p>
          <a:p>
            <a:pPr lvl="1"/>
            <a:r>
              <a:rPr lang="en-GB" sz="2000" dirty="0"/>
              <a:t>g</a:t>
            </a:r>
            <a:r>
              <a:rPr lang="en-GB" sz="2000" dirty="0" smtClean="0"/>
              <a:t>ives elegant process models of requirements</a:t>
            </a:r>
          </a:p>
          <a:p>
            <a:pPr lvl="1"/>
            <a:r>
              <a:rPr lang="en-GB" sz="2000" dirty="0" smtClean="0"/>
              <a:t>which map simply to guide modelling and refinement in Event-B</a:t>
            </a:r>
          </a:p>
          <a:p>
            <a:pPr lvl="1"/>
            <a:r>
              <a:rPr lang="en-GB" sz="2000" dirty="0"/>
              <a:t>g</a:t>
            </a:r>
            <a:r>
              <a:rPr lang="en-GB" sz="2000" dirty="0" smtClean="0"/>
              <a:t>ives a syntactic vehicle for structured reuse</a:t>
            </a:r>
          </a:p>
          <a:p>
            <a:r>
              <a:rPr lang="en-GB" sz="2400" dirty="0" smtClean="0"/>
              <a:t>Exploration of synchronisation modelling</a:t>
            </a:r>
          </a:p>
          <a:p>
            <a:r>
              <a:rPr lang="en-GB" sz="2400" dirty="0" smtClean="0"/>
              <a:t>Investigation of </a:t>
            </a:r>
            <a:r>
              <a:rPr lang="en-GB" sz="2400" dirty="0" smtClean="0"/>
              <a:t>modelling styles </a:t>
            </a:r>
            <a:r>
              <a:rPr lang="en-GB" sz="2400" dirty="0" smtClean="0"/>
              <a:t>for </a:t>
            </a:r>
            <a:r>
              <a:rPr lang="en-GB" sz="2400" dirty="0" smtClean="0"/>
              <a:t>time – </a:t>
            </a:r>
            <a:r>
              <a:rPr lang="en-GB" sz="2400" dirty="0"/>
              <a:t>starting with </a:t>
            </a:r>
            <a:r>
              <a:rPr lang="en-GB" sz="2400" dirty="0" err="1" smtClean="0"/>
              <a:t>Cansell</a:t>
            </a:r>
            <a:r>
              <a:rPr lang="en-GB" sz="2400" dirty="0"/>
              <a:t>/</a:t>
            </a:r>
            <a:r>
              <a:rPr lang="en-GB" sz="2400" dirty="0" err="1" smtClean="0"/>
              <a:t>Mery</a:t>
            </a:r>
            <a:r>
              <a:rPr lang="en-GB" sz="2400" dirty="0" smtClean="0"/>
              <a:t> </a:t>
            </a:r>
            <a:endParaRPr lang="en-GB" sz="24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12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911774"/>
          </a:xfrm>
        </p:spPr>
        <p:txBody>
          <a:bodyPr>
            <a:normAutofit/>
          </a:bodyPr>
          <a:lstStyle/>
          <a:p>
            <a:r>
              <a:rPr lang="en-GB" dirty="0" smtClean="0"/>
              <a:t>To date we have: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401" y="1346123"/>
            <a:ext cx="8447314" cy="4836963"/>
          </a:xfrm>
        </p:spPr>
        <p:txBody>
          <a:bodyPr>
            <a:normAutofit/>
          </a:bodyPr>
          <a:lstStyle/>
          <a:p>
            <a:r>
              <a:rPr lang="en-GB" dirty="0" smtClean="0"/>
              <a:t>Modelled </a:t>
            </a:r>
            <a:r>
              <a:rPr lang="en-GB" dirty="0"/>
              <a:t>5 modes </a:t>
            </a:r>
            <a:endParaRPr lang="en-GB" dirty="0" smtClean="0"/>
          </a:p>
          <a:p>
            <a:pPr lvl="1"/>
            <a:r>
              <a:rPr lang="en-GB" dirty="0" smtClean="0"/>
              <a:t>initially in </a:t>
            </a:r>
            <a:r>
              <a:rPr lang="en-GB" dirty="0" smtClean="0"/>
              <a:t>CSP, then </a:t>
            </a:r>
            <a:r>
              <a:rPr lang="en-GB" dirty="0" smtClean="0"/>
              <a:t>in a </a:t>
            </a:r>
            <a:r>
              <a:rPr lang="en-GB" i="1" dirty="0" smtClean="0"/>
              <a:t>requirements-</a:t>
            </a:r>
            <a:r>
              <a:rPr lang="en-GB" i="1" dirty="0" smtClean="0"/>
              <a:t>domain </a:t>
            </a:r>
            <a:r>
              <a:rPr lang="en-GB" dirty="0" smtClean="0"/>
              <a:t>state diagram notation</a:t>
            </a:r>
          </a:p>
          <a:p>
            <a:pPr lvl="1"/>
            <a:r>
              <a:rPr lang="en-GB" dirty="0" smtClean="0"/>
              <a:t>interpreted </a:t>
            </a:r>
            <a:r>
              <a:rPr lang="en-GB" dirty="0" smtClean="0"/>
              <a:t>these in the </a:t>
            </a:r>
            <a:r>
              <a:rPr lang="en-GB" i="1" dirty="0" smtClean="0"/>
              <a:t>solution domain </a:t>
            </a:r>
            <a:r>
              <a:rPr lang="en-GB" dirty="0" smtClean="0"/>
              <a:t>of </a:t>
            </a:r>
            <a:r>
              <a:rPr lang="en-GB" dirty="0" smtClean="0"/>
              <a:t>Event-</a:t>
            </a:r>
            <a:r>
              <a:rPr lang="en-GB" dirty="0" smtClean="0"/>
              <a:t>B</a:t>
            </a:r>
            <a:endParaRPr lang="en-GB" dirty="0"/>
          </a:p>
          <a:p>
            <a:pPr lvl="1"/>
            <a:r>
              <a:rPr lang="en-GB" dirty="0"/>
              <a:t>t</a:t>
            </a:r>
            <a:r>
              <a:rPr lang="en-GB" dirty="0" smtClean="0"/>
              <a:t>hen refined down </a:t>
            </a:r>
            <a:r>
              <a:rPr lang="en-GB" dirty="0"/>
              <a:t>to introduction of explicit time </a:t>
            </a:r>
            <a:r>
              <a:rPr lang="en-GB" dirty="0" smtClean="0"/>
              <a:t>intervals</a:t>
            </a:r>
          </a:p>
          <a:p>
            <a:pPr lvl="1"/>
            <a:r>
              <a:rPr lang="en-GB" dirty="0" smtClean="0"/>
              <a:t>Model/verify(proof, model-check)/remodel cycle</a:t>
            </a:r>
            <a:endParaRPr lang="en-GB" dirty="0" smtClean="0"/>
          </a:p>
          <a:p>
            <a:r>
              <a:rPr lang="en-GB" dirty="0" smtClean="0"/>
              <a:t>Concerns:</a:t>
            </a:r>
          </a:p>
          <a:p>
            <a:pPr lvl="1"/>
            <a:r>
              <a:rPr lang="en-GB" dirty="0" smtClean="0"/>
              <a:t>no (more) requirements analysis (than anyone </a:t>
            </a:r>
            <a:r>
              <a:rPr lang="en-GB" dirty="0" smtClean="0"/>
              <a:t>else)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6176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14</a:t>
            </a:fld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6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0583"/>
            <a:ext cx="9160871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15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1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2"/>
            <a:ext cx="915240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9185" y="4061879"/>
            <a:ext cx="1910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&lt;- Also known as </a:t>
            </a:r>
            <a:r>
              <a:rPr lang="en-US" sz="1600" b="1" dirty="0" smtClean="0"/>
              <a:t>AEI</a:t>
            </a:r>
            <a:endParaRPr lang="en-US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16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10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166"/>
            <a:ext cx="9160871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17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10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369" y="350691"/>
            <a:ext cx="8559801" cy="98417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Behaviour: timing-driven sensing and pacing(DDD)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0559"/>
            <a:ext cx="8229600" cy="4867354"/>
          </a:xfrm>
        </p:spPr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" name="Picture 1" descr="pacemaker-tim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9" y="1689562"/>
            <a:ext cx="8183237" cy="41572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18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7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97466"/>
            <a:ext cx="8229600" cy="4867354"/>
          </a:xfrm>
        </p:spPr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" name="Picture 1" descr="pacemaker-tim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9" y="2016776"/>
            <a:ext cx="8183237" cy="41572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6489" y="945077"/>
            <a:ext cx="7373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6489" y="1555353"/>
            <a:ext cx="7373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86868" y="910751"/>
            <a:ext cx="1212718" cy="80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7418" y="905029"/>
            <a:ext cx="1078482" cy="858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6668" y="905029"/>
            <a:ext cx="1212718" cy="858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0168" y="909518"/>
            <a:ext cx="1491232" cy="80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5200" y="1515306"/>
            <a:ext cx="1130300" cy="8216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99586" y="908876"/>
            <a:ext cx="647832" cy="80094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34286" y="905029"/>
            <a:ext cx="532382" cy="85816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9586" y="905029"/>
            <a:ext cx="100582" cy="80094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MonA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960118" y="600229"/>
            <a:ext cx="0" cy="3048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21000" y="51419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PaceA</a:t>
            </a:r>
            <a:endParaRPr lang="en-US" sz="1600" b="1" dirty="0"/>
          </a:p>
        </p:txBody>
      </p:sp>
      <p:sp>
        <p:nvSpPr>
          <p:cNvPr id="22" name="Rectangle 21"/>
          <p:cNvSpPr/>
          <p:nvPr/>
        </p:nvSpPr>
        <p:spPr>
          <a:xfrm>
            <a:off x="6674868" y="1527543"/>
            <a:ext cx="716532" cy="80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094830" y="1249817"/>
            <a:ext cx="0" cy="3048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55712" y="1142613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PaceV</a:t>
            </a:r>
            <a:endParaRPr lang="en-US" sz="1600" b="1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633062" y="1269140"/>
            <a:ext cx="0" cy="3048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93944" y="1119602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PaceV</a:t>
            </a:r>
            <a:endParaRPr lang="en-US" sz="16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674868" y="1262790"/>
            <a:ext cx="0" cy="3048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35750" y="1155586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PaceV</a:t>
            </a:r>
            <a:endParaRPr lang="en-US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1633062" y="1532493"/>
            <a:ext cx="60213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17950" y="1515306"/>
            <a:ext cx="1186432" cy="8216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81441" y="1508794"/>
            <a:ext cx="536509" cy="95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640891" y="1515306"/>
            <a:ext cx="1033977" cy="8216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86867" y="1515306"/>
            <a:ext cx="538077" cy="62906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MonV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04382" y="1508794"/>
            <a:ext cx="536509" cy="95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RefV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05786" y="597208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66668" y="511170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SenseA</a:t>
            </a:r>
            <a:endParaRPr lang="en-US" sz="16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900943" y="580229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61825" y="494191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SenseA</a:t>
            </a:r>
            <a:endParaRPr lang="en-US" sz="1600" b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086854" y="610021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47736" y="523983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SenseA</a:t>
            </a:r>
            <a:endParaRPr lang="en-US" sz="1600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404618" y="120564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65500" y="1098436"/>
            <a:ext cx="80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SenseV</a:t>
            </a:r>
            <a:endParaRPr lang="en-US" sz="1600" b="1" dirty="0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19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9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Background &amp; motivation</a:t>
            </a:r>
          </a:p>
          <a:p>
            <a:r>
              <a:rPr lang="en-GB" dirty="0"/>
              <a:t>R</a:t>
            </a:r>
            <a:r>
              <a:rPr lang="en-GB" dirty="0" smtClean="0"/>
              <a:t>equirements ?</a:t>
            </a:r>
          </a:p>
          <a:p>
            <a:r>
              <a:rPr lang="en-GB" dirty="0" err="1"/>
              <a:t>Electrocardiology</a:t>
            </a:r>
            <a:r>
              <a:rPr lang="en-GB" dirty="0"/>
              <a:t> </a:t>
            </a:r>
            <a:r>
              <a:rPr lang="en-GB" dirty="0" smtClean="0"/>
              <a:t>basics</a:t>
            </a:r>
          </a:p>
          <a:p>
            <a:r>
              <a:rPr lang="en-GB" dirty="0" smtClean="0"/>
              <a:t>Requirements </a:t>
            </a:r>
            <a:r>
              <a:rPr lang="en-GB" dirty="0" smtClean="0"/>
              <a:t>domain modelling – state diagrams</a:t>
            </a:r>
          </a:p>
          <a:p>
            <a:r>
              <a:rPr lang="en-GB" dirty="0" smtClean="0"/>
              <a:t>Solution domain modelling – different state diagrams</a:t>
            </a:r>
          </a:p>
          <a:p>
            <a:pPr lvl="1"/>
            <a:r>
              <a:rPr lang="en-GB" dirty="0"/>
              <a:t>Event-B </a:t>
            </a:r>
            <a:r>
              <a:rPr lang="en-GB" i="1" dirty="0"/>
              <a:t>brief</a:t>
            </a:r>
            <a:r>
              <a:rPr lang="en-GB" dirty="0"/>
              <a:t> </a:t>
            </a:r>
            <a:r>
              <a:rPr lang="en-GB" dirty="0" smtClean="0"/>
              <a:t>recap  </a:t>
            </a:r>
          </a:p>
          <a:p>
            <a:pPr lvl="1"/>
            <a:r>
              <a:rPr lang="en-GB" dirty="0" smtClean="0"/>
              <a:t>Modelling &amp; refinement … towards method</a:t>
            </a:r>
            <a:endParaRPr lang="en-GB" dirty="0" smtClean="0"/>
          </a:p>
          <a:p>
            <a:r>
              <a:rPr lang="en-GB" dirty="0" smtClean="0"/>
              <a:t>Further work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86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Requirements </a:t>
            </a:r>
            <a:r>
              <a:rPr lang="en-GB" dirty="0" smtClean="0"/>
              <a:t>domain model – AAI </a:t>
            </a:r>
            <a:endParaRPr lang="en-GB" dirty="0"/>
          </a:p>
        </p:txBody>
      </p:sp>
      <p:pic>
        <p:nvPicPr>
          <p:cNvPr id="3" name="Picture 2" descr="AAI-c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712376"/>
            <a:ext cx="6485467" cy="38481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20</a:t>
            </a:fld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9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Requirements </a:t>
            </a:r>
            <a:r>
              <a:rPr lang="en-GB" dirty="0" smtClean="0"/>
              <a:t>domain models – AAI, VVI </a:t>
            </a:r>
            <a:endParaRPr lang="en-GB" dirty="0"/>
          </a:p>
        </p:txBody>
      </p:sp>
      <p:pic>
        <p:nvPicPr>
          <p:cNvPr id="3" name="Picture 2" descr="AAI-c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72" y="1955800"/>
            <a:ext cx="4383617" cy="2601021"/>
          </a:xfrm>
          <a:prstGeom prst="rect">
            <a:avLst/>
          </a:prstGeom>
        </p:spPr>
      </p:pic>
      <p:pic>
        <p:nvPicPr>
          <p:cNvPr id="2" name="Picture 1" descr="VVI-c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399" y="1976963"/>
            <a:ext cx="4349983" cy="2601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3667" y="4910678"/>
            <a:ext cx="762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AAI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780211" y="4910678"/>
            <a:ext cx="7537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VVI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63554" y="5964251"/>
            <a:ext cx="6010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NB - reuse: AAI -&gt; VVI is simple refactoring by renaming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21</a:t>
            </a:fld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0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Requirements </a:t>
            </a:r>
            <a:r>
              <a:rPr lang="en-GB" dirty="0"/>
              <a:t>domain </a:t>
            </a:r>
            <a:r>
              <a:rPr lang="en-GB" dirty="0" smtClean="0"/>
              <a:t>model - VDD</a:t>
            </a:r>
            <a:endParaRPr lang="en-US" dirty="0"/>
          </a:p>
        </p:txBody>
      </p:sp>
      <p:pic>
        <p:nvPicPr>
          <p:cNvPr id="4" name="Picture 3" descr="VDD_A-c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317"/>
            <a:ext cx="4651103" cy="3022600"/>
          </a:xfrm>
          <a:prstGeom prst="rect">
            <a:avLst/>
          </a:prstGeom>
        </p:spPr>
      </p:pic>
      <p:pic>
        <p:nvPicPr>
          <p:cNvPr id="5" name="Picture 4" descr="VDD_V-c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4" y="1913467"/>
            <a:ext cx="4244700" cy="2976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138" y="5625575"/>
            <a:ext cx="802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NB: </a:t>
            </a:r>
            <a:r>
              <a:rPr lang="en-US" sz="2000" dirty="0" err="1" smtClean="0">
                <a:solidFill>
                  <a:srgbClr val="000090"/>
                </a:solidFill>
              </a:rPr>
              <a:t>Synchronisation</a:t>
            </a:r>
            <a:r>
              <a:rPr lang="en-US" sz="2000" dirty="0" smtClean="0">
                <a:solidFill>
                  <a:srgbClr val="000090"/>
                </a:solidFill>
              </a:rPr>
              <a:t> scheme between channels</a:t>
            </a:r>
          </a:p>
          <a:p>
            <a:r>
              <a:rPr lang="en-US" sz="2000" dirty="0" smtClean="0">
                <a:solidFill>
                  <a:srgbClr val="000090"/>
                </a:solidFill>
              </a:rPr>
              <a:t>NB – reuse: Each channel is an extended </a:t>
            </a:r>
            <a:r>
              <a:rPr lang="en-US" sz="2000" dirty="0" err="1" smtClean="0">
                <a:solidFill>
                  <a:srgbClr val="000090"/>
                </a:solidFill>
              </a:rPr>
              <a:t>subgraph</a:t>
            </a:r>
            <a:r>
              <a:rPr lang="en-US" sz="2000" dirty="0" smtClean="0">
                <a:solidFill>
                  <a:srgbClr val="000090"/>
                </a:solidFill>
              </a:rPr>
              <a:t> of AAI modulo renaming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9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Event-B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810"/>
            <a:ext cx="5392057" cy="486735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Two main elements: </a:t>
            </a:r>
            <a:r>
              <a:rPr lang="en-US" sz="2800" dirty="0">
                <a:solidFill>
                  <a:srgbClr val="800000"/>
                </a:solidFill>
              </a:rPr>
              <a:t>Contexts</a:t>
            </a:r>
            <a:r>
              <a:rPr lang="en-US" sz="2800" dirty="0"/>
              <a:t> </a:t>
            </a:r>
            <a:r>
              <a:rPr lang="en-US" sz="2800" dirty="0" smtClean="0"/>
              <a:t>&amp; </a:t>
            </a:r>
            <a:r>
              <a:rPr lang="en-US" sz="2800" dirty="0">
                <a:solidFill>
                  <a:srgbClr val="800000"/>
                </a:solidFill>
              </a:rPr>
              <a:t>Machines </a:t>
            </a:r>
            <a:endParaRPr lang="en-US" sz="2800" dirty="0" smtClean="0">
              <a:solidFill>
                <a:srgbClr val="800000"/>
              </a:solidFill>
            </a:endParaRPr>
          </a:p>
          <a:p>
            <a:r>
              <a:rPr lang="en-US" sz="2800" dirty="0" smtClean="0">
                <a:solidFill>
                  <a:srgbClr val="800000"/>
                </a:solidFill>
              </a:rPr>
              <a:t>Context:</a:t>
            </a:r>
            <a:r>
              <a:rPr lang="en-US" sz="2800" dirty="0" smtClean="0"/>
              <a:t> </a:t>
            </a:r>
            <a:r>
              <a:rPr lang="en-US" sz="2800" dirty="0" smtClean="0"/>
              <a:t>static model data and its logical properties</a:t>
            </a:r>
            <a:endParaRPr lang="en-US" sz="2800" dirty="0"/>
          </a:p>
          <a:p>
            <a:r>
              <a:rPr lang="en-US" sz="2800" dirty="0" smtClean="0">
                <a:solidFill>
                  <a:srgbClr val="800000"/>
                </a:solidFill>
              </a:rPr>
              <a:t>Machine:</a:t>
            </a:r>
            <a:r>
              <a:rPr lang="en-US" sz="2800" dirty="0" smtClean="0"/>
              <a:t> </a:t>
            </a:r>
            <a:r>
              <a:rPr lang="en-US" sz="2800" dirty="0"/>
              <a:t>dynamic </a:t>
            </a:r>
            <a:r>
              <a:rPr lang="en-US" sz="2800" dirty="0" smtClean="0"/>
              <a:t>model variables (state), </a:t>
            </a:r>
            <a:r>
              <a:rPr lang="en-US" sz="2800" dirty="0" smtClean="0"/>
              <a:t>invariants on variables, state-updating events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800000"/>
                </a:solidFill>
              </a:rPr>
              <a:t>Refinement:</a:t>
            </a:r>
            <a:r>
              <a:rPr lang="en-US" sz="2800" dirty="0" smtClean="0"/>
              <a:t> </a:t>
            </a:r>
            <a:r>
              <a:rPr lang="en-US" sz="2800" dirty="0" smtClean="0"/>
              <a:t>formal</a:t>
            </a:r>
            <a:r>
              <a:rPr lang="en-US" sz="2800" dirty="0" smtClean="0"/>
              <a:t> design transformation – layer in requirements</a:t>
            </a:r>
            <a:r>
              <a:rPr lang="en-US" sz="2800" dirty="0"/>
              <a:t>, add architectural/implementation </a:t>
            </a:r>
            <a:r>
              <a:rPr lang="en-US" sz="2800" dirty="0" smtClean="0"/>
              <a:t>structure, (algorithmic) </a:t>
            </a:r>
            <a:r>
              <a:rPr lang="en-US" sz="2800" dirty="0" err="1" smtClean="0"/>
              <a:t>behaviour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564" y="1047150"/>
            <a:ext cx="2596379" cy="441883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00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Complexity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0" y="2522324"/>
            <a:ext cx="5578024" cy="3850882"/>
          </a:xfrm>
          <a:prstGeom prst="rect">
            <a:avLst/>
          </a:prstGeom>
        </p:spPr>
      </p:pic>
      <p:pic>
        <p:nvPicPr>
          <p:cNvPr id="5" name="Picture 4" descr="pacemaker-ti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253"/>
            <a:ext cx="5234438" cy="2659206"/>
          </a:xfrm>
          <a:prstGeom prst="rect">
            <a:avLst/>
          </a:prstGeom>
        </p:spPr>
      </p:pic>
      <p:pic>
        <p:nvPicPr>
          <p:cNvPr id="3" name="Picture 2" descr="VDD-in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64" y="39915"/>
            <a:ext cx="3679360" cy="261244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9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7988300" cy="772512"/>
          </a:xfrm>
        </p:spPr>
        <p:txBody>
          <a:bodyPr>
            <a:normAutofit fontScale="90000"/>
          </a:bodyPr>
          <a:lstStyle/>
          <a:p>
            <a:r>
              <a:rPr lang="en-GB" dirty="0"/>
              <a:t>Solution domain AAI : </a:t>
            </a:r>
            <a:r>
              <a:rPr lang="en-GB" dirty="0" smtClean="0"/>
              <a:t>Abstract state machine</a:t>
            </a:r>
            <a:endParaRPr lang="en-GB" dirty="0"/>
          </a:p>
        </p:txBody>
      </p:sp>
      <p:pic>
        <p:nvPicPr>
          <p:cNvPr id="6" name="Content Placeholder 5" descr="AAI-VVI-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1112640" y="1620762"/>
            <a:ext cx="5152693" cy="3325164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64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7988300" cy="7725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Requirements </a:t>
            </a:r>
            <a:r>
              <a:rPr lang="en-GB" dirty="0" smtClean="0"/>
              <a:t>to solution </a:t>
            </a:r>
            <a:r>
              <a:rPr lang="en-GB" dirty="0"/>
              <a:t>domain AAI : </a:t>
            </a:r>
            <a:r>
              <a:rPr lang="en-GB" dirty="0" smtClean="0"/>
              <a:t>Abstract state machine</a:t>
            </a:r>
            <a:endParaRPr lang="en-GB" dirty="0"/>
          </a:p>
        </p:txBody>
      </p:sp>
      <p:pic>
        <p:nvPicPr>
          <p:cNvPr id="6" name="Content Placeholder 5" descr="AAI-VVI-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4397407" y="1818214"/>
            <a:ext cx="4513278" cy="2912533"/>
          </a:xfrm>
        </p:spPr>
      </p:pic>
      <p:pic>
        <p:nvPicPr>
          <p:cNvPr id="5" name="Picture 4" descr="AAI-c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3" y="1892299"/>
            <a:ext cx="4383617" cy="26010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71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549848" cy="772512"/>
          </a:xfrm>
        </p:spPr>
        <p:txBody>
          <a:bodyPr>
            <a:normAutofit/>
          </a:bodyPr>
          <a:lstStyle/>
          <a:p>
            <a:r>
              <a:rPr lang="en-GB" dirty="0" smtClean="0"/>
              <a:t>AAI: Event-B Abstract Spec.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35982"/>
            <a:ext cx="7549848" cy="3390218"/>
          </a:xfrm>
          <a:prstGeom prst="rect">
            <a:avLst/>
          </a:prstGeom>
        </p:spPr>
      </p:pic>
      <p:pic>
        <p:nvPicPr>
          <p:cNvPr id="7" name="Content Placeholder 5" descr="AAI-VVI-0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5283199" y="856949"/>
            <a:ext cx="3586361" cy="2036838"/>
          </a:xfrm>
        </p:spPr>
      </p:pic>
      <p:sp>
        <p:nvSpPr>
          <p:cNvPr id="8" name="Line Callout 2 (Accent Bar) 7"/>
          <p:cNvSpPr/>
          <p:nvPr/>
        </p:nvSpPr>
        <p:spPr>
          <a:xfrm>
            <a:off x="5676900" y="1296082"/>
            <a:ext cx="2806700" cy="1384300"/>
          </a:xfrm>
          <a:prstGeom prst="accentCallout2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73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8229601" cy="7725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AAI – State machine rep. of the first refinement</a:t>
            </a:r>
            <a:endParaRPr lang="en-GB" dirty="0"/>
          </a:p>
        </p:txBody>
      </p:sp>
      <p:pic>
        <p:nvPicPr>
          <p:cNvPr id="5" name="Content Placeholder 4" descr="AAI-VVI-1-cr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1793460" y="1289646"/>
            <a:ext cx="6410151" cy="3791251"/>
          </a:xfrm>
        </p:spPr>
      </p:pic>
      <p:pic>
        <p:nvPicPr>
          <p:cNvPr id="4" name="Picture 3" descr="AAI-c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" y="4740690"/>
            <a:ext cx="2679054" cy="158961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AAI - First refinement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8" y="1727200"/>
            <a:ext cx="3716530" cy="4762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9" y="4610099"/>
            <a:ext cx="3573385" cy="1841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98" y="2806700"/>
            <a:ext cx="3573385" cy="1873848"/>
          </a:xfrm>
          <a:prstGeom prst="rect">
            <a:avLst/>
          </a:prstGeom>
        </p:spPr>
      </p:pic>
      <p:pic>
        <p:nvPicPr>
          <p:cNvPr id="12" name="Content Placeholder 4" descr="AAI-VVI-1-crp.pdf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4711700" y="419101"/>
            <a:ext cx="4197135" cy="248237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76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pacemaker: a definition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5" y="5293534"/>
            <a:ext cx="7600265" cy="5671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9889" y="1532548"/>
            <a:ext cx="7834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device monitors and regulates a patient’s heart rate.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device detects and provides therapy for </a:t>
            </a:r>
            <a:r>
              <a:rPr lang="en-US" sz="2400" dirty="0" err="1"/>
              <a:t>bradycardia</a:t>
            </a:r>
            <a:r>
              <a:rPr lang="en-US" sz="2400" dirty="0"/>
              <a:t> conditions.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device provides programmable, single- and dual-chamber, rate-adaptive </a:t>
            </a:r>
            <a:r>
              <a:rPr lang="en-US" sz="2400" dirty="0" smtClean="0"/>
              <a:t>pacing</a:t>
            </a:r>
            <a:r>
              <a:rPr lang="en-US" sz="2400" dirty="0"/>
              <a:t>, both permanent and temporary.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adaptive rate modes, an accelerometer is used to measure physical activity, resulting in a sensor indicated rate for pacing the heart. </a:t>
            </a:r>
            <a:endParaRPr lang="en-US" sz="24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9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AAI - First refinement(cont.)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09700"/>
            <a:ext cx="3929811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514850"/>
            <a:ext cx="3873500" cy="2038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527665"/>
            <a:ext cx="3886200" cy="2025535"/>
          </a:xfrm>
          <a:prstGeom prst="rect">
            <a:avLst/>
          </a:prstGeom>
        </p:spPr>
      </p:pic>
      <p:pic>
        <p:nvPicPr>
          <p:cNvPr id="9" name="Content Placeholder 4" descr="AAI-VVI-1-crp.pdf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4505012" y="1143000"/>
            <a:ext cx="4411865" cy="26093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0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25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AAI – State machine rep. of the timing refinement</a:t>
            </a:r>
            <a:endParaRPr lang="en-GB" dirty="0"/>
          </a:p>
        </p:txBody>
      </p:sp>
      <p:pic>
        <p:nvPicPr>
          <p:cNvPr id="4" name="Content Placeholder 3" descr="AAI-VVI-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3" b="-13863"/>
          <a:stretch>
            <a:fillRect/>
          </a:stretch>
        </p:blipFill>
        <p:spPr>
          <a:xfrm>
            <a:off x="259482" y="1047150"/>
            <a:ext cx="8567018" cy="52266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 descr="AAI-cr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5024062"/>
            <a:ext cx="2679054" cy="15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6" y="180297"/>
            <a:ext cx="4412341" cy="108244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Requirements -&gt; solution domain mapping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32</a:t>
            </a:fld>
            <a:endParaRPr lang="en-GB"/>
          </a:p>
        </p:txBody>
      </p:sp>
      <p:pic>
        <p:nvPicPr>
          <p:cNvPr id="7" name="Content Placeholder 3" descr="AAI-VVI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3" b="-13863"/>
          <a:stretch>
            <a:fillRect/>
          </a:stretch>
        </p:blipFill>
        <p:spPr>
          <a:xfrm>
            <a:off x="4731656" y="4235387"/>
            <a:ext cx="4179785" cy="2550043"/>
          </a:xfrm>
          <a:prstGeom prst="rect">
            <a:avLst/>
          </a:prstGeom>
        </p:spPr>
      </p:pic>
      <p:pic>
        <p:nvPicPr>
          <p:cNvPr id="8" name="Content Placeholder 4" descr="AAI-VVI-1-crp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5634143" y="2658816"/>
            <a:ext cx="2977082" cy="1760780"/>
          </a:xfrm>
        </p:spPr>
      </p:pic>
      <p:pic>
        <p:nvPicPr>
          <p:cNvPr id="9" name="Content Placeholder 5" descr="AAI-VVI-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5991391" y="965804"/>
            <a:ext cx="2643981" cy="1501623"/>
          </a:xfrm>
          <a:prstGeom prst="rect">
            <a:avLst/>
          </a:prstGeom>
        </p:spPr>
      </p:pic>
      <p:pic>
        <p:nvPicPr>
          <p:cNvPr id="10" name="Picture 9" descr="AAI-cr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2" y="2494640"/>
            <a:ext cx="3614361" cy="21445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441371" y="3541486"/>
            <a:ext cx="7402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354"/>
            <a:ext cx="6361110" cy="77251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AAI-VVI-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" b="2239"/>
          <a:stretch>
            <a:fillRect/>
          </a:stretch>
        </p:blipFill>
        <p:spPr>
          <a:xfrm>
            <a:off x="638625" y="1016988"/>
            <a:ext cx="8229600" cy="36401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8" y="4152900"/>
            <a:ext cx="3713290" cy="24027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57201" y="2540000"/>
            <a:ext cx="3458517" cy="3897741"/>
            <a:chOff x="638625" y="2540000"/>
            <a:chExt cx="3458517" cy="3897741"/>
          </a:xfrm>
        </p:grpSpPr>
        <p:sp>
          <p:nvSpPr>
            <p:cNvPr id="8" name="Line Callout 3 (Accent Bar) 7"/>
            <p:cNvSpPr/>
            <p:nvPr/>
          </p:nvSpPr>
          <p:spPr>
            <a:xfrm>
              <a:off x="638625" y="4317999"/>
              <a:ext cx="3458517" cy="2119742"/>
            </a:xfrm>
            <a:prstGeom prst="accentCallout3">
              <a:avLst>
                <a:gd name="adj1" fmla="val -5335"/>
                <a:gd name="adj2" fmla="val -7973"/>
                <a:gd name="adj3" fmla="val -21783"/>
                <a:gd name="adj4" fmla="val 1694"/>
                <a:gd name="adj5" fmla="val -22186"/>
                <a:gd name="adj6" fmla="val 2773"/>
                <a:gd name="adj7" fmla="val -29196"/>
                <a:gd name="adj8" fmla="val 83472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11200" y="2540000"/>
              <a:ext cx="2556324" cy="129525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617" y="4787900"/>
            <a:ext cx="3573385" cy="187384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175500" y="5016500"/>
            <a:ext cx="1692725" cy="4699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3158255" y="5486400"/>
            <a:ext cx="1692725" cy="4699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Refined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8009468" cy="7725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AAI: Second refinement – Introducing Timing properties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247" r="-924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32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70" y="2895740"/>
            <a:ext cx="3357030" cy="772512"/>
          </a:xfrm>
        </p:spPr>
        <p:txBody>
          <a:bodyPr>
            <a:normAutofit/>
          </a:bodyPr>
          <a:lstStyle/>
          <a:p>
            <a:r>
              <a:rPr lang="en-GB" dirty="0" smtClean="0"/>
              <a:t>VDD Mode </a:t>
            </a:r>
            <a:r>
              <a:rPr lang="en-GB" sz="2700" dirty="0" smtClean="0"/>
              <a:t>- Reuse</a:t>
            </a:r>
            <a:endParaRPr lang="en-GB" sz="27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37361" b="-37361"/>
          <a:stretch>
            <a:fillRect/>
          </a:stretch>
        </p:blipFill>
        <p:spPr>
          <a:xfrm>
            <a:off x="4645025" y="3276105"/>
            <a:ext cx="4041775" cy="3951288"/>
          </a:xfr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36250" y="3536775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A Channel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06744" y="3451114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V Channel</a:t>
            </a:r>
            <a:endParaRPr lang="en-GB" dirty="0"/>
          </a:p>
        </p:txBody>
      </p:sp>
      <p:pic>
        <p:nvPicPr>
          <p:cNvPr id="12" name="Content Placeholder 5" descr="AAI-VVI-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6241143" y="394997"/>
            <a:ext cx="2296054" cy="1481702"/>
          </a:xfrm>
          <a:prstGeom prst="rect">
            <a:avLst/>
          </a:prstGeom>
        </p:spPr>
      </p:pic>
      <p:pic>
        <p:nvPicPr>
          <p:cNvPr id="13" name="Content Placeholder 4" descr="AAI-VVI-1-cr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2624217" y="1017291"/>
            <a:ext cx="3819146" cy="225881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36250" y="244779"/>
            <a:ext cx="6361110" cy="772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009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dirty="0" smtClean="0"/>
              <a:t>Generic Models</a:t>
            </a:r>
            <a:endParaRPr lang="en-GB" dirty="0"/>
          </a:p>
        </p:txBody>
      </p:sp>
      <p:grpSp>
        <p:nvGrpSpPr>
          <p:cNvPr id="42" name="Group 41"/>
          <p:cNvGrpSpPr/>
          <p:nvPr/>
        </p:nvGrpSpPr>
        <p:grpSpPr>
          <a:xfrm>
            <a:off x="3819037" y="3220008"/>
            <a:ext cx="1018041" cy="799836"/>
            <a:chOff x="4328059" y="3143215"/>
            <a:chExt cx="1018041" cy="799836"/>
          </a:xfrm>
        </p:grpSpPr>
        <p:cxnSp>
          <p:nvCxnSpPr>
            <p:cNvPr id="26" name="Elbow Connector 25"/>
            <p:cNvCxnSpPr/>
            <p:nvPr/>
          </p:nvCxnSpPr>
          <p:spPr>
            <a:xfrm rot="16200000" flipH="1">
              <a:off x="4684017" y="3268872"/>
              <a:ext cx="787740" cy="536426"/>
            </a:xfrm>
            <a:prstGeom prst="bentConnector3">
              <a:avLst>
                <a:gd name="adj1" fmla="val 51535"/>
              </a:avLst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5400000">
              <a:off x="4181640" y="3315017"/>
              <a:ext cx="774453" cy="481616"/>
            </a:xfrm>
            <a:prstGeom prst="bentConnector3">
              <a:avLst>
                <a:gd name="adj1" fmla="val 48438"/>
              </a:avLst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Elbow Connector 42"/>
          <p:cNvCxnSpPr/>
          <p:nvPr/>
        </p:nvCxnSpPr>
        <p:spPr>
          <a:xfrm rot="10800000" flipV="1">
            <a:off x="6443363" y="2007810"/>
            <a:ext cx="934732" cy="568472"/>
          </a:xfrm>
          <a:prstGeom prst="bentConnector3">
            <a:avLst>
              <a:gd name="adj1" fmla="val 829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Content Placeholder 51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 t="-58893" b="-58893"/>
          <a:stretch>
            <a:fillRect/>
          </a:stretch>
        </p:blipFill>
        <p:spPr>
          <a:xfrm>
            <a:off x="287870" y="3311805"/>
            <a:ext cx="4040188" cy="3951288"/>
          </a:xfrm>
        </p:spPr>
      </p:pic>
      <p:sp>
        <p:nvSpPr>
          <p:cNvPr id="53" name="Rounded Rectangle 52"/>
          <p:cNvSpPr/>
          <p:nvPr/>
        </p:nvSpPr>
        <p:spPr>
          <a:xfrm>
            <a:off x="2514600" y="4724400"/>
            <a:ext cx="139700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6697360" y="4991100"/>
            <a:ext cx="155764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5549900" y="4176536"/>
            <a:ext cx="2565400" cy="446263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32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1" y="-18637"/>
            <a:ext cx="7103485" cy="772512"/>
          </a:xfrm>
        </p:spPr>
        <p:txBody>
          <a:bodyPr>
            <a:noAutofit/>
          </a:bodyPr>
          <a:lstStyle/>
          <a:p>
            <a:r>
              <a:rPr lang="en-GB" sz="2800" dirty="0" smtClean="0"/>
              <a:t>VDD Mode </a:t>
            </a:r>
            <a:r>
              <a:rPr lang="en-GB" sz="2800" dirty="0" smtClean="0"/>
              <a:t>– synchronisation – refinement 1</a:t>
            </a:r>
            <a:endParaRPr lang="en-GB" sz="2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37361" b="-37361"/>
          <a:stretch>
            <a:fillRect/>
          </a:stretch>
        </p:blipFill>
        <p:spPr>
          <a:xfrm>
            <a:off x="4605157" y="405270"/>
            <a:ext cx="4041775" cy="3951288"/>
          </a:xfr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6382" y="665940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A Channel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66876" y="580279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V Channel</a:t>
            </a:r>
            <a:endParaRPr lang="en-GB" dirty="0"/>
          </a:p>
        </p:txBody>
      </p:sp>
      <p:pic>
        <p:nvPicPr>
          <p:cNvPr id="52" name="Content Placeholder 5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8893" b="-58893"/>
          <a:stretch>
            <a:fillRect/>
          </a:stretch>
        </p:blipFill>
        <p:spPr>
          <a:xfrm>
            <a:off x="248002" y="440970"/>
            <a:ext cx="4040188" cy="3951288"/>
          </a:xfrm>
        </p:spPr>
      </p:pic>
      <p:sp>
        <p:nvSpPr>
          <p:cNvPr id="53" name="Rounded Rectangle 52"/>
          <p:cNvSpPr/>
          <p:nvPr/>
        </p:nvSpPr>
        <p:spPr>
          <a:xfrm>
            <a:off x="2474732" y="1853565"/>
            <a:ext cx="139700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6657492" y="2120265"/>
            <a:ext cx="155764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5510032" y="1305701"/>
            <a:ext cx="2565400" cy="446263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4051300"/>
            <a:ext cx="5457464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00" y="4037964"/>
            <a:ext cx="3022232" cy="26168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89000" y="4749800"/>
            <a:ext cx="1752600" cy="355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731924" y="5904370"/>
            <a:ext cx="1752600" cy="355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3871732" y="5434470"/>
            <a:ext cx="1752600" cy="355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2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94971"/>
            <a:ext cx="8120742" cy="46311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Requirements elicitation</a:t>
            </a:r>
            <a:r>
              <a:rPr lang="en-US" dirty="0" smtClean="0"/>
              <a:t>: </a:t>
            </a:r>
            <a:r>
              <a:rPr lang="en-US" dirty="0" err="1" smtClean="0"/>
              <a:t>ProB</a:t>
            </a:r>
            <a:r>
              <a:rPr lang="en-US" dirty="0" smtClean="0"/>
              <a:t> animation and model-checking of first refinement showed excessive event enablement, i.e. :</a:t>
            </a:r>
          </a:p>
          <a:p>
            <a:r>
              <a:rPr lang="en-US" dirty="0" smtClean="0"/>
              <a:t>While A </a:t>
            </a:r>
            <a:r>
              <a:rPr lang="en-US" dirty="0" err="1" smtClean="0"/>
              <a:t>int</a:t>
            </a:r>
            <a:r>
              <a:rPr lang="en-US" dirty="0" smtClean="0"/>
              <a:t>-signal being processed, V pacing and </a:t>
            </a:r>
            <a:r>
              <a:rPr lang="en-US" dirty="0" err="1" smtClean="0"/>
              <a:t>int</a:t>
            </a:r>
            <a:r>
              <a:rPr lang="en-US" dirty="0" smtClean="0"/>
              <a:t>-signal processing is suspended</a:t>
            </a:r>
          </a:p>
          <a:p>
            <a:r>
              <a:rPr lang="en-US" dirty="0" smtClean="0"/>
              <a:t>A sensed A </a:t>
            </a:r>
            <a:r>
              <a:rPr lang="en-US" dirty="0" err="1" smtClean="0"/>
              <a:t>int</a:t>
            </a:r>
            <a:r>
              <a:rPr lang="en-US" dirty="0" smtClean="0"/>
              <a:t>-signal must be (</a:t>
            </a:r>
            <a:r>
              <a:rPr lang="en-US" dirty="0" err="1" smtClean="0"/>
              <a:t>i</a:t>
            </a:r>
            <a:r>
              <a:rPr lang="en-US" dirty="0" smtClean="0"/>
              <a:t>) reported to V channel for </a:t>
            </a:r>
            <a:r>
              <a:rPr lang="en-US" dirty="0" err="1" smtClean="0"/>
              <a:t>synchronisation</a:t>
            </a:r>
            <a:r>
              <a:rPr lang="en-US" dirty="0" smtClean="0"/>
              <a:t>/suspension, and (ii) processed in a timely manner. (iii) Completion of processing must be reported to V channel for </a:t>
            </a:r>
            <a:r>
              <a:rPr lang="en-US" dirty="0" err="1"/>
              <a:t>synchronisation</a:t>
            </a:r>
            <a:r>
              <a:rPr lang="en-US" dirty="0" smtClean="0"/>
              <a:t>/resumption</a:t>
            </a:r>
          </a:p>
          <a:p>
            <a:r>
              <a:rPr lang="en-US" dirty="0" smtClean="0"/>
              <a:t>And vice-versa for V </a:t>
            </a:r>
            <a:r>
              <a:rPr lang="en-US" dirty="0" err="1" smtClean="0"/>
              <a:t>int</a:t>
            </a:r>
            <a:r>
              <a:rPr lang="en-US" dirty="0" smtClean="0"/>
              <a:t>-signal or pace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These are requirements on </a:t>
            </a:r>
          </a:p>
          <a:p>
            <a:r>
              <a:rPr lang="en-US" dirty="0" smtClean="0"/>
              <a:t>signal flags </a:t>
            </a:r>
            <a:r>
              <a:rPr lang="en-US" i="1" dirty="0" err="1" smtClean="0">
                <a:solidFill>
                  <a:srgbClr val="0000FF"/>
                </a:solidFill>
              </a:rPr>
              <a:t>pace_signal</a:t>
            </a:r>
            <a:r>
              <a:rPr lang="en-US" i="1" dirty="0" smtClean="0">
                <a:solidFill>
                  <a:srgbClr val="0000FF"/>
                </a:solidFill>
              </a:rPr>
              <a:t>, </a:t>
            </a:r>
            <a:r>
              <a:rPr lang="en-US" i="1" dirty="0" err="1" smtClean="0">
                <a:solidFill>
                  <a:srgbClr val="0000FF"/>
                </a:solidFill>
              </a:rPr>
              <a:t>intrinsic_signal_A</a:t>
            </a:r>
            <a:r>
              <a:rPr lang="en-US" i="1" dirty="0" smtClean="0">
                <a:solidFill>
                  <a:srgbClr val="0000FF"/>
                </a:solidFill>
              </a:rPr>
              <a:t>, </a:t>
            </a:r>
            <a:r>
              <a:rPr lang="en-US" i="1" dirty="0" err="1" smtClean="0">
                <a:solidFill>
                  <a:srgbClr val="0000FF"/>
                </a:solidFill>
              </a:rPr>
              <a:t>intrinsic_signal_V</a:t>
            </a:r>
            <a:r>
              <a:rPr lang="en-US" dirty="0" smtClean="0"/>
              <a:t> </a:t>
            </a:r>
          </a:p>
          <a:p>
            <a:r>
              <a:rPr lang="en-US" dirty="0" smtClean="0"/>
              <a:t>synch flags </a:t>
            </a:r>
            <a:r>
              <a:rPr lang="en-US" i="1" dirty="0" smtClean="0">
                <a:solidFill>
                  <a:srgbClr val="0000FF"/>
                </a:solidFill>
              </a:rPr>
              <a:t>a2vSignal, v2a_signal</a:t>
            </a:r>
            <a:r>
              <a:rPr lang="en-US" i="1" dirty="0" smtClean="0"/>
              <a:t> 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37</a:t>
            </a:fld>
            <a:endParaRPr lang="en-GB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8454" y="61190"/>
            <a:ext cx="7103485" cy="77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VDD Mode – synchronisation – refinement 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571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iPhonephoto.jpe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457200" y="-566057"/>
            <a:ext cx="8287658" cy="810529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99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37361" b="-37361"/>
          <a:stretch>
            <a:fillRect/>
          </a:stretch>
        </p:blipFill>
        <p:spPr>
          <a:xfrm>
            <a:off x="4605157" y="405270"/>
            <a:ext cx="4041775" cy="3951288"/>
          </a:xfr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6382" y="665940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A Channel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66876" y="580279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V Channel</a:t>
            </a:r>
            <a:endParaRPr lang="en-GB" dirty="0"/>
          </a:p>
        </p:txBody>
      </p:sp>
      <p:pic>
        <p:nvPicPr>
          <p:cNvPr id="52" name="Content Placeholder 5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8893" b="-58893"/>
          <a:stretch>
            <a:fillRect/>
          </a:stretch>
        </p:blipFill>
        <p:spPr>
          <a:xfrm>
            <a:off x="248002" y="440970"/>
            <a:ext cx="4040188" cy="3951288"/>
          </a:xfrm>
        </p:spPr>
      </p:pic>
      <p:sp>
        <p:nvSpPr>
          <p:cNvPr id="53" name="Rounded Rectangle 52"/>
          <p:cNvSpPr/>
          <p:nvPr/>
        </p:nvSpPr>
        <p:spPr>
          <a:xfrm>
            <a:off x="2474732" y="1853565"/>
            <a:ext cx="139700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6657492" y="2120265"/>
            <a:ext cx="155764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5510032" y="1305701"/>
            <a:ext cx="2565400" cy="446263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39</a:t>
            </a:fld>
            <a:endParaRPr lang="en-GB"/>
          </a:p>
        </p:txBody>
      </p:sp>
      <p:pic>
        <p:nvPicPr>
          <p:cNvPr id="13" name="Picture 12" descr="Picture 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33" y="4722585"/>
            <a:ext cx="5094486" cy="15475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1890" y="3692345"/>
            <a:ext cx="7993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tatically encode these requirements as safety </a:t>
            </a:r>
            <a:r>
              <a:rPr lang="en-US" dirty="0">
                <a:solidFill>
                  <a:srgbClr val="0000FF"/>
                </a:solidFill>
              </a:rPr>
              <a:t>invariants </a:t>
            </a:r>
            <a:r>
              <a:rPr lang="en-US" dirty="0" smtClean="0">
                <a:solidFill>
                  <a:srgbClr val="0000FF"/>
                </a:solidFill>
              </a:rPr>
              <a:t>in 2 refinement steps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 smtClean="0">
                <a:solidFill>
                  <a:srgbClr val="0000FF"/>
                </a:solidFill>
              </a:rPr>
              <a:t>Strip out signals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 smtClean="0">
                <a:solidFill>
                  <a:srgbClr val="0000FF"/>
                </a:solidFill>
              </a:rPr>
              <a:t>Stop channels from being simultaneously active: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Title 1"/>
          <p:cNvSpPr txBox="1">
            <a:spLocks noGrp="1"/>
          </p:cNvSpPr>
          <p:nvPr>
            <p:ph type="title"/>
          </p:nvPr>
        </p:nvSpPr>
        <p:spPr>
          <a:xfrm>
            <a:off x="457199" y="64186"/>
            <a:ext cx="6814457" cy="77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VDD Mode – synchronisation – refinement 1a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1518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35727"/>
            <a:ext cx="8229600" cy="489043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One of the Grand Challenge case studies</a:t>
            </a:r>
          </a:p>
          <a:p>
            <a:endParaRPr lang="en-GB" dirty="0"/>
          </a:p>
        </p:txBody>
      </p:sp>
      <p:pic>
        <p:nvPicPr>
          <p:cNvPr id="6" name="Picture 5" descr="Picture 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9" y="2083207"/>
            <a:ext cx="7653252" cy="395812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</a:t>
            </a:fld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37361" b="-37361"/>
          <a:stretch>
            <a:fillRect/>
          </a:stretch>
        </p:blipFill>
        <p:spPr>
          <a:xfrm>
            <a:off x="4605157" y="405270"/>
            <a:ext cx="4041775" cy="3951288"/>
          </a:xfr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6382" y="665940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A Channel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66876" y="580279"/>
            <a:ext cx="4040188" cy="639762"/>
          </a:xfrm>
        </p:spPr>
        <p:txBody>
          <a:bodyPr/>
          <a:lstStyle/>
          <a:p>
            <a:pPr algn="ctr"/>
            <a:r>
              <a:rPr lang="en-GB" dirty="0" smtClean="0"/>
              <a:t>V Channel</a:t>
            </a:r>
            <a:endParaRPr lang="en-GB" dirty="0"/>
          </a:p>
        </p:txBody>
      </p:sp>
      <p:pic>
        <p:nvPicPr>
          <p:cNvPr id="52" name="Content Placeholder 5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8893" b="-58893"/>
          <a:stretch>
            <a:fillRect/>
          </a:stretch>
        </p:blipFill>
        <p:spPr>
          <a:xfrm>
            <a:off x="248002" y="440970"/>
            <a:ext cx="4040188" cy="3951288"/>
          </a:xfrm>
        </p:spPr>
      </p:pic>
      <p:sp>
        <p:nvSpPr>
          <p:cNvPr id="53" name="Rounded Rectangle 52"/>
          <p:cNvSpPr/>
          <p:nvPr/>
        </p:nvSpPr>
        <p:spPr>
          <a:xfrm>
            <a:off x="2474732" y="1853565"/>
            <a:ext cx="139700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6657492" y="2120265"/>
            <a:ext cx="1557640" cy="1536700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5510032" y="1305701"/>
            <a:ext cx="2565400" cy="446263"/>
          </a:xfrm>
          <a:prstGeom prst="roundRect">
            <a:avLst/>
          </a:prstGeom>
          <a:noFill/>
          <a:ln w="127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40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53142" y="3539948"/>
            <a:ext cx="634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dirty="0" smtClean="0">
                <a:solidFill>
                  <a:srgbClr val="0000FF"/>
                </a:solidFill>
              </a:rPr>
              <a:t>Replace signals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 smtClean="0">
                <a:solidFill>
                  <a:srgbClr val="0000FF"/>
                </a:solidFill>
              </a:rPr>
              <a:t>Replace direct cross-chamber references with signal properties of each state 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itle 1"/>
          <p:cNvSpPr txBox="1">
            <a:spLocks noGrp="1"/>
          </p:cNvSpPr>
          <p:nvPr>
            <p:ph type="title"/>
          </p:nvPr>
        </p:nvSpPr>
        <p:spPr>
          <a:xfrm>
            <a:off x="457199" y="64186"/>
            <a:ext cx="7409543" cy="77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VDD Mode – synchronisation – refinement 1b</a:t>
            </a:r>
            <a:endParaRPr lang="en-GB" sz="2800" dirty="0"/>
          </a:p>
        </p:txBody>
      </p:sp>
      <p:pic>
        <p:nvPicPr>
          <p:cNvPr id="4" name="Picture 3" descr="Picture 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0" y="4472085"/>
            <a:ext cx="6500220" cy="19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VDD Mode – Event-B Rep.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2213" b="-2213"/>
          <a:stretch>
            <a:fillRect/>
          </a:stretch>
        </p:blipFill>
        <p:spPr/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06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VDD Mode – Event-B Rep.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47" r="-544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02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911774"/>
          </a:xfrm>
        </p:spPr>
        <p:txBody>
          <a:bodyPr>
            <a:normAutofit/>
          </a:bodyPr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1887" y="1346123"/>
            <a:ext cx="8469086" cy="486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 smtClean="0"/>
              <a:t>We have:</a:t>
            </a:r>
          </a:p>
          <a:p>
            <a:r>
              <a:rPr lang="en-GB" sz="2400" dirty="0"/>
              <a:t>m</a:t>
            </a:r>
            <a:r>
              <a:rPr lang="en-GB" sz="2400" dirty="0" smtClean="0"/>
              <a:t>odelled </a:t>
            </a:r>
            <a:r>
              <a:rPr lang="en-GB" sz="2400" dirty="0" smtClean="0"/>
              <a:t>AAI, VVI, DVI, VDD, DDD </a:t>
            </a:r>
            <a:r>
              <a:rPr lang="en-GB" sz="2400" dirty="0"/>
              <a:t>modes </a:t>
            </a:r>
          </a:p>
          <a:p>
            <a:pPr lvl="1"/>
            <a:r>
              <a:rPr lang="en-GB" sz="2400" dirty="0" smtClean="0"/>
              <a:t>in </a:t>
            </a:r>
            <a:r>
              <a:rPr lang="en-GB" sz="2400" dirty="0"/>
              <a:t>a </a:t>
            </a:r>
            <a:r>
              <a:rPr lang="en-GB" sz="2400" dirty="0" smtClean="0"/>
              <a:t>flat </a:t>
            </a:r>
            <a:r>
              <a:rPr lang="en-GB" sz="2400" i="1" dirty="0" smtClean="0"/>
              <a:t>requirements-</a:t>
            </a:r>
            <a:r>
              <a:rPr lang="en-GB" sz="2400" i="1" dirty="0"/>
              <a:t>domain </a:t>
            </a:r>
            <a:r>
              <a:rPr lang="en-GB" sz="2400" dirty="0"/>
              <a:t>state diagram notation</a:t>
            </a:r>
          </a:p>
          <a:p>
            <a:pPr lvl="1"/>
            <a:r>
              <a:rPr lang="en-GB" sz="2400" dirty="0"/>
              <a:t>m</a:t>
            </a:r>
            <a:r>
              <a:rPr lang="en-GB" sz="2400" dirty="0" smtClean="0"/>
              <a:t>apped this to a refinement chain of state machines </a:t>
            </a:r>
            <a:r>
              <a:rPr lang="en-GB" sz="2400" dirty="0"/>
              <a:t>in the </a:t>
            </a:r>
            <a:r>
              <a:rPr lang="en-GB" sz="2400" i="1" dirty="0" smtClean="0"/>
              <a:t>solution </a:t>
            </a:r>
            <a:r>
              <a:rPr lang="en-GB" sz="2400" i="1" dirty="0"/>
              <a:t>domain </a:t>
            </a:r>
            <a:r>
              <a:rPr lang="en-GB" sz="2400" dirty="0"/>
              <a:t>(of Event-B)</a:t>
            </a:r>
          </a:p>
          <a:p>
            <a:r>
              <a:rPr lang="en-GB" sz="2400" dirty="0"/>
              <a:t>e</a:t>
            </a:r>
            <a:r>
              <a:rPr lang="en-GB" sz="2400" dirty="0" smtClean="0"/>
              <a:t>xplored loose </a:t>
            </a:r>
            <a:r>
              <a:rPr lang="en-GB" sz="2400" dirty="0" smtClean="0"/>
              <a:t>synchronisation </a:t>
            </a:r>
            <a:r>
              <a:rPr lang="en-GB" sz="2400" dirty="0" smtClean="0"/>
              <a:t>modelling (for concurrent code)</a:t>
            </a:r>
          </a:p>
          <a:p>
            <a:r>
              <a:rPr lang="en-GB" sz="2400" dirty="0"/>
              <a:t>s</a:t>
            </a:r>
            <a:r>
              <a:rPr lang="en-GB" sz="2400" dirty="0" smtClean="0"/>
              <a:t>ketched a method pattern of dynamic -&gt; static verification loop </a:t>
            </a:r>
            <a:endParaRPr lang="en-GB" sz="2400" dirty="0" smtClean="0"/>
          </a:p>
          <a:p>
            <a:r>
              <a:rPr lang="en-GB" sz="2400" dirty="0"/>
              <a:t>i</a:t>
            </a:r>
            <a:r>
              <a:rPr lang="en-GB" sz="2400" dirty="0" smtClean="0"/>
              <a:t>dentified </a:t>
            </a:r>
            <a:r>
              <a:rPr lang="en-GB" sz="2400" dirty="0" err="1" smtClean="0"/>
              <a:t>statemachine</a:t>
            </a:r>
            <a:r>
              <a:rPr lang="en-GB" sz="2400" dirty="0" smtClean="0"/>
              <a:t>-based reuse patterns</a:t>
            </a:r>
          </a:p>
          <a:p>
            <a:r>
              <a:rPr lang="en-GB" sz="2400" dirty="0" smtClean="0"/>
              <a:t>progressed </a:t>
            </a:r>
            <a:r>
              <a:rPr lang="en-GB" sz="2400" dirty="0" err="1" smtClean="0"/>
              <a:t>statemachine</a:t>
            </a:r>
            <a:r>
              <a:rPr lang="en-GB" sz="2400" dirty="0" smtClean="0"/>
              <a:t> design &amp; animation tool support for Event-B </a:t>
            </a:r>
          </a:p>
          <a:p>
            <a:r>
              <a:rPr lang="en-GB" sz="2400" dirty="0" smtClean="0"/>
              <a:t>s</a:t>
            </a:r>
            <a:r>
              <a:rPr lang="en-GB" sz="2400" dirty="0" smtClean="0"/>
              <a:t>tarted </a:t>
            </a:r>
            <a:r>
              <a:rPr lang="en-GB" sz="2400" dirty="0" smtClean="0"/>
              <a:t>investigation of adapted (from </a:t>
            </a:r>
            <a:r>
              <a:rPr lang="en-GB" sz="2400" dirty="0" err="1"/>
              <a:t>C</a:t>
            </a:r>
            <a:r>
              <a:rPr lang="en-GB" sz="2400" dirty="0" err="1" smtClean="0"/>
              <a:t>ansell</a:t>
            </a:r>
            <a:r>
              <a:rPr lang="en-GB" sz="2400" dirty="0" smtClean="0"/>
              <a:t>/</a:t>
            </a:r>
            <a:r>
              <a:rPr lang="en-GB" sz="2400" dirty="0" err="1" smtClean="0"/>
              <a:t>Mery</a:t>
            </a:r>
            <a:r>
              <a:rPr lang="en-GB" sz="2400" dirty="0" smtClean="0"/>
              <a:t>) modelling style for time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22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Continue: </a:t>
            </a:r>
          </a:p>
          <a:p>
            <a:r>
              <a:rPr lang="en-GB" sz="2400" dirty="0" smtClean="0"/>
              <a:t>Synchronisation/ implementation design</a:t>
            </a:r>
          </a:p>
          <a:p>
            <a:r>
              <a:rPr lang="en-GB" sz="2400" dirty="0" smtClean="0"/>
              <a:t>Timing elaboration</a:t>
            </a:r>
          </a:p>
          <a:p>
            <a:r>
              <a:rPr lang="en-GB" sz="2400" dirty="0" smtClean="0"/>
              <a:t>State machine plugin &amp; animation </a:t>
            </a:r>
            <a:r>
              <a:rPr lang="en-GB" sz="2400" dirty="0" smtClean="0"/>
              <a:t>development</a:t>
            </a:r>
          </a:p>
          <a:p>
            <a:endParaRPr lang="en-GB" sz="2400" dirty="0" smtClean="0"/>
          </a:p>
          <a:p>
            <a:r>
              <a:rPr lang="en-GB" sz="2400" dirty="0" smtClean="0"/>
              <a:t>Functional development: hysteresis, rate modulation</a:t>
            </a:r>
          </a:p>
          <a:p>
            <a:r>
              <a:rPr lang="en-GB" sz="2400" dirty="0" smtClean="0"/>
              <a:t>Systematize </a:t>
            </a:r>
            <a:r>
              <a:rPr lang="en-GB" sz="2400" dirty="0" err="1" smtClean="0"/>
              <a:t>statemachine</a:t>
            </a:r>
            <a:r>
              <a:rPr lang="en-GB" sz="2400" dirty="0" smtClean="0"/>
              <a:t>-based reuse, develop tool support (building on </a:t>
            </a:r>
            <a:r>
              <a:rPr lang="en-GB" sz="2400" dirty="0" smtClean="0"/>
              <a:t>the feature </a:t>
            </a:r>
            <a:r>
              <a:rPr lang="en-GB" sz="2400" dirty="0" smtClean="0"/>
              <a:t>composition plugin)</a:t>
            </a:r>
          </a:p>
          <a:p>
            <a:r>
              <a:rPr lang="en-GB" sz="2400" dirty="0" smtClean="0"/>
              <a:t>Heart modelling for simulation-based testing of pacemaker</a:t>
            </a:r>
          </a:p>
          <a:p>
            <a:r>
              <a:rPr lang="en-GB" sz="2400" dirty="0"/>
              <a:t>Utility of process (</a:t>
            </a:r>
            <a:r>
              <a:rPr lang="en-GB" sz="2400" dirty="0" err="1"/>
              <a:t>eg</a:t>
            </a:r>
            <a:r>
              <a:rPr lang="en-GB" sz="2400" dirty="0"/>
              <a:t> CSP) modelling </a:t>
            </a:r>
            <a:r>
              <a:rPr lang="en-GB" sz="2400" dirty="0" smtClean="0"/>
              <a:t>?</a:t>
            </a:r>
          </a:p>
          <a:p>
            <a:r>
              <a:rPr lang="en-GB" sz="2400" dirty="0" smtClean="0"/>
              <a:t>Continuous modelling of sensing / pacing mechanics ?</a:t>
            </a: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44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84409"/>
            <a:ext cx="8229600" cy="13755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That’s it folks.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5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In </a:t>
            </a:r>
            <a:r>
              <a:rPr lang="en-US" dirty="0" smtClean="0"/>
              <a:t>1996 (in the USA), </a:t>
            </a:r>
            <a:r>
              <a:rPr lang="en-US" dirty="0"/>
              <a:t>10% of all medical device recalls were caused </a:t>
            </a:r>
            <a:r>
              <a:rPr lang="en-US" dirty="0" smtClean="0"/>
              <a:t>by software</a:t>
            </a:r>
            <a:r>
              <a:rPr lang="en-US" dirty="0"/>
              <a:t>-related issues</a:t>
            </a:r>
            <a:r>
              <a:rPr lang="en-US" dirty="0" smtClean="0"/>
              <a:t>. In </a:t>
            </a:r>
            <a:r>
              <a:rPr lang="en-US" dirty="0"/>
              <a:t>June of 2006, software errors </a:t>
            </a:r>
            <a:r>
              <a:rPr lang="en-US" dirty="0" smtClean="0"/>
              <a:t>in medical </a:t>
            </a:r>
            <a:r>
              <a:rPr lang="en-US" dirty="0"/>
              <a:t>devices made up 21% of recalls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			</a:t>
            </a:r>
            <a:r>
              <a:rPr lang="en-US" sz="2000" dirty="0" smtClean="0"/>
              <a:t>Jiang et al</a:t>
            </a:r>
          </a:p>
          <a:p>
            <a:pPr marL="0" indent="0">
              <a:buNone/>
            </a:pPr>
            <a:r>
              <a:rPr lang="en-US" dirty="0" smtClean="0"/>
              <a:t>In one study, 40% of cardiac complications in pacemaker-fitted patients were caused by the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5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4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9"/>
            <a:ext cx="6361110" cy="9117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specification (Boston Scientific): lots of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6123"/>
            <a:ext cx="8229600" cy="478004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/>
              <a:t>this (definitions): 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1" y="2069742"/>
            <a:ext cx="8881755" cy="354823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6</a:t>
            </a:fld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3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8" y="1762055"/>
            <a:ext cx="7235815" cy="337536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specification: and lots of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dirty="0"/>
              <a:t>this </a:t>
            </a:r>
            <a:r>
              <a:rPr lang="en-GB" sz="2800" dirty="0" smtClean="0"/>
              <a:t>(configuration data)</a:t>
            </a:r>
            <a:r>
              <a:rPr lang="en-GB" sz="2800" dirty="0"/>
              <a:t>: </a:t>
            </a:r>
            <a:endParaRPr lang="en-GB" sz="28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… </a:t>
            </a:r>
            <a:r>
              <a:rPr lang="en-GB" sz="2800" dirty="0" err="1" smtClean="0"/>
              <a:t>ie</a:t>
            </a:r>
            <a:r>
              <a:rPr lang="en-GB" sz="2800" dirty="0" smtClean="0"/>
              <a:t> very low-level, and little </a:t>
            </a:r>
          </a:p>
          <a:p>
            <a:pPr marL="0" indent="0">
              <a:buNone/>
            </a:pPr>
            <a:r>
              <a:rPr lang="en-GB" sz="2800" dirty="0"/>
              <a:t> </a:t>
            </a:r>
            <a:r>
              <a:rPr lang="en-GB" sz="2800" dirty="0" smtClean="0"/>
              <a:t>   behaviour is specified!</a:t>
            </a:r>
            <a:endParaRPr lang="en-GB" sz="28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19" y="3568612"/>
            <a:ext cx="4051631" cy="3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7</a:t>
            </a:fld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8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1" y="502013"/>
            <a:ext cx="7139578" cy="5610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384" y="6064219"/>
            <a:ext cx="5093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smtClean="0"/>
              <a:t>Cardiac Pacing and ICDs, Kenneth A </a:t>
            </a:r>
            <a:r>
              <a:rPr lang="en-US" sz="1400" dirty="0" err="1" smtClean="0"/>
              <a:t>Ellenbogen</a:t>
            </a:r>
            <a:r>
              <a:rPr lang="en-US" sz="1400" dirty="0" smtClean="0"/>
              <a:t> and Mark A Wood]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8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6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74" y="517229"/>
            <a:ext cx="7317458" cy="5689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24561" y="6069294"/>
            <a:ext cx="52534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[Cardiac Pacing and ICDs, Kenneth A </a:t>
            </a:r>
            <a:r>
              <a:rPr lang="en-US" sz="1400" dirty="0" err="1"/>
              <a:t>Ellenbogen</a:t>
            </a:r>
            <a:r>
              <a:rPr lang="en-US" sz="1400" dirty="0"/>
              <a:t> and Mark A Wood]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SAICSIT 2012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3BC76-0044-9B41-8408-F381C8FDFCFB}" type="slidenum">
              <a:rPr lang="en-GB" smtClean="0"/>
              <a:t>9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 Oct 2012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50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1351</Words>
  <Application>Microsoft Macintosh PowerPoint</Application>
  <PresentationFormat>On-screen Show (4:3)</PresentationFormat>
  <Paragraphs>305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Modelling Cardiac Pacemaker Software:  Towards Methodology for Complex Critical Systems</vt:lpstr>
      <vt:lpstr>Roadmap</vt:lpstr>
      <vt:lpstr>Cardiac pacemaker: a definition</vt:lpstr>
      <vt:lpstr>Background &amp; motivation</vt:lpstr>
      <vt:lpstr>Motivation</vt:lpstr>
      <vt:lpstr>The specification (Boston Scientific): lots of</vt:lpstr>
      <vt:lpstr>The specification: and lots of</vt:lpstr>
      <vt:lpstr>PowerPoint Presentation</vt:lpstr>
      <vt:lpstr>PowerPoint Presentation</vt:lpstr>
      <vt:lpstr>Related work etc</vt:lpstr>
      <vt:lpstr>Motivation: related work</vt:lpstr>
      <vt:lpstr>Motivation: ours</vt:lpstr>
      <vt:lpstr>To date we have:</vt:lpstr>
      <vt:lpstr>PowerPoint Presentation</vt:lpstr>
      <vt:lpstr>PowerPoint Presentation</vt:lpstr>
      <vt:lpstr>PowerPoint Presentation</vt:lpstr>
      <vt:lpstr>PowerPoint Presentation</vt:lpstr>
      <vt:lpstr>Behaviour: timing-driven sensing and pacing(DDD)</vt:lpstr>
      <vt:lpstr>PowerPoint Presentation</vt:lpstr>
      <vt:lpstr>Requirements domain model – AAI </vt:lpstr>
      <vt:lpstr>Requirements domain models – AAI, VVI </vt:lpstr>
      <vt:lpstr>Requirements domain model - VDD</vt:lpstr>
      <vt:lpstr>Event-B Overview</vt:lpstr>
      <vt:lpstr>Handling Complexity  </vt:lpstr>
      <vt:lpstr>Solution domain AAI : Abstract state machine</vt:lpstr>
      <vt:lpstr>Requirements to solution domain AAI : Abstract state machine</vt:lpstr>
      <vt:lpstr>AAI: Event-B Abstract Spec.</vt:lpstr>
      <vt:lpstr>AAI – State machine rep. of the first refinement</vt:lpstr>
      <vt:lpstr>AAI - First refinement</vt:lpstr>
      <vt:lpstr>AAI - First refinement(cont.)</vt:lpstr>
      <vt:lpstr>AAI – State machine rep. of the timing refinement</vt:lpstr>
      <vt:lpstr>Requirements -&gt; solution domain mapping</vt:lpstr>
      <vt:lpstr>PowerPoint Presentation</vt:lpstr>
      <vt:lpstr>AAI: Second refinement – Introducing Timing properties</vt:lpstr>
      <vt:lpstr>VDD Mode - Reuse</vt:lpstr>
      <vt:lpstr>VDD Mode – synchronisation – refinement 1</vt:lpstr>
      <vt:lpstr>PowerPoint Presentation</vt:lpstr>
      <vt:lpstr>PowerPoint Presentation</vt:lpstr>
      <vt:lpstr>VDD Mode – synchronisation – refinement 1a</vt:lpstr>
      <vt:lpstr>VDD Mode – synchronisation – refinement 1b</vt:lpstr>
      <vt:lpstr>VDD Mode – Event-B Rep.</vt:lpstr>
      <vt:lpstr>VDD Mode – Event-B Rep.</vt:lpstr>
      <vt:lpstr>Conclusion</vt:lpstr>
      <vt:lpstr>Further work</vt:lpstr>
      <vt:lpstr>PowerPoint Presentation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Field</dc:creator>
  <cp:lastModifiedBy>Michael Poppleton</cp:lastModifiedBy>
  <cp:revision>97</cp:revision>
  <dcterms:created xsi:type="dcterms:W3CDTF">2012-06-25T11:51:13Z</dcterms:created>
  <dcterms:modified xsi:type="dcterms:W3CDTF">2012-09-20T12:25:28Z</dcterms:modified>
</cp:coreProperties>
</file>